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2" r:id="rId5"/>
    <p:sldId id="273" r:id="rId6"/>
    <p:sldId id="274" r:id="rId7"/>
    <p:sldId id="276" r:id="rId8"/>
    <p:sldId id="275" r:id="rId9"/>
    <p:sldId id="277" r:id="rId10"/>
    <p:sldId id="278" r:id="rId11"/>
    <p:sldId id="279" r:id="rId12"/>
    <p:sldId id="264" r:id="rId13"/>
    <p:sldId id="266" r:id="rId14"/>
    <p:sldId id="265" r:id="rId15"/>
    <p:sldId id="267" r:id="rId16"/>
    <p:sldId id="268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1347" autoAdjust="0"/>
    <p:restoredTop sz="94690" autoAdjust="0"/>
  </p:normalViewPr>
  <p:slideViewPr>
    <p:cSldViewPr>
      <p:cViewPr varScale="1">
        <p:scale>
          <a:sx n="74" d="100"/>
          <a:sy n="74" d="100"/>
        </p:scale>
        <p:origin x="-5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11E78-729D-4198-9A81-14585F423472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C281-6267-47AA-A5EB-61E8C6C40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11E78-729D-4198-9A81-14585F423472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C281-6267-47AA-A5EB-61E8C6C40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11E78-729D-4198-9A81-14585F423472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C281-6267-47AA-A5EB-61E8C6C40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11E78-729D-4198-9A81-14585F423472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C281-6267-47AA-A5EB-61E8C6C40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11E78-729D-4198-9A81-14585F423472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C281-6267-47AA-A5EB-61E8C6C40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11E78-729D-4198-9A81-14585F423472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C281-6267-47AA-A5EB-61E8C6C40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11E78-729D-4198-9A81-14585F423472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C281-6267-47AA-A5EB-61E8C6C40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11E78-729D-4198-9A81-14585F423472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C281-6267-47AA-A5EB-61E8C6C40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11E78-729D-4198-9A81-14585F423472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C281-6267-47AA-A5EB-61E8C6C40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11E78-729D-4198-9A81-14585F423472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C281-6267-47AA-A5EB-61E8C6C40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11E78-729D-4198-9A81-14585F423472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4C281-6267-47AA-A5EB-61E8C6C40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11E78-729D-4198-9A81-14585F423472}" type="datetimeFigureOut">
              <a:rPr lang="en-US" smtClean="0"/>
              <a:pPr/>
              <a:t>5/13/2012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4C281-6267-47AA-A5EB-61E8C6C40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3.jpeg"/><Relationship Id="rId2" Type="http://schemas.openxmlformats.org/officeDocument/2006/relationships/audio" Target="../media/audio10.wav"/><Relationship Id="rId1" Type="http://schemas.openxmlformats.org/officeDocument/2006/relationships/tags" Target="../tags/tag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png"/><Relationship Id="rId2" Type="http://schemas.openxmlformats.org/officeDocument/2006/relationships/audio" Target="../media/audio11.wav"/><Relationship Id="rId1" Type="http://schemas.openxmlformats.org/officeDocument/2006/relationships/tags" Target="../tags/tag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1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2" Type="http://schemas.openxmlformats.org/officeDocument/2006/relationships/audio" Target="../media/audio7.wav"/><Relationship Id="rId1" Type="http://schemas.openxmlformats.org/officeDocument/2006/relationships/tags" Target="../tags/tag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3886199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accent6">
                    <a:lumMod val="75000"/>
                  </a:schemeClr>
                </a:solidFill>
                <a:latin typeface="AR DESTINE" pitchFamily="2" charset="0"/>
                <a:cs typeface="Andalus" pitchFamily="2" charset="-78"/>
              </a:rPr>
              <a:t>21</a:t>
            </a:r>
            <a:r>
              <a:rPr lang="en-US" sz="7200" baseline="30000" dirty="0" smtClean="0">
                <a:solidFill>
                  <a:schemeClr val="accent6">
                    <a:lumMod val="75000"/>
                  </a:schemeClr>
                </a:solidFill>
                <a:latin typeface="AR DESTINE" pitchFamily="2" charset="0"/>
                <a:cs typeface="Andalus" pitchFamily="2" charset="-78"/>
              </a:rPr>
              <a:t>st</a:t>
            </a:r>
            <a:r>
              <a:rPr lang="en-US" sz="7200" dirty="0" smtClean="0">
                <a:solidFill>
                  <a:schemeClr val="accent6">
                    <a:lumMod val="75000"/>
                  </a:schemeClr>
                </a:solidFill>
                <a:latin typeface="AR DESTINE" pitchFamily="2" charset="0"/>
                <a:cs typeface="Andalus" pitchFamily="2" charset="-78"/>
              </a:rPr>
              <a:t> Century Kids</a:t>
            </a:r>
            <a:br>
              <a:rPr lang="en-US" sz="7200" dirty="0" smtClean="0">
                <a:solidFill>
                  <a:schemeClr val="accent6">
                    <a:lumMod val="75000"/>
                  </a:schemeClr>
                </a:solidFill>
                <a:latin typeface="AR DESTINE" pitchFamily="2" charset="0"/>
                <a:cs typeface="Andalus" pitchFamily="2" charset="-78"/>
              </a:rPr>
            </a:br>
            <a:r>
              <a:rPr lang="en-US" sz="5400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cs typeface="Andalus" pitchFamily="2" charset="-78"/>
              </a:rPr>
              <a:t>Rolling Hills Academy 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Agency FB" pitchFamily="34" charset="0"/>
                <a:cs typeface="Andalus" pitchFamily="2" charset="-78"/>
              </a:rPr>
              <a:t>Technology Plan 2010-2013</a:t>
            </a:r>
            <a:endParaRPr lang="en-US" sz="4800" dirty="0">
              <a:solidFill>
                <a:schemeClr val="accent6">
                  <a:lumMod val="75000"/>
                </a:schemeClr>
              </a:solidFill>
              <a:latin typeface="Agency FB" pitchFamily="34" charset="0"/>
              <a:cs typeface="Andalus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334000"/>
            <a:ext cx="5334000" cy="914400"/>
          </a:xfrm>
        </p:spPr>
        <p:txBody>
          <a:bodyPr/>
          <a:lstStyle/>
          <a:p>
            <a:r>
              <a:rPr lang="en-US" dirty="0" smtClean="0"/>
              <a:t>Presented by Allison Sproles</a:t>
            </a:r>
            <a:endParaRPr lang="en-US" dirty="0"/>
          </a:p>
        </p:txBody>
      </p:sp>
      <p:pic>
        <p:nvPicPr>
          <p:cNvPr id="5" name="~PP1272.WAV">
            <a:hlinkClick r:id="" action="ppaction://media"/>
          </p:cNvPr>
          <p:cNvPicPr>
            <a:picLocks noRot="1" noChangeAspect="1"/>
          </p:cNvPicPr>
          <p:nvPr>
            <a:wavAudioFile r:embed="rId1" name="~PP1272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73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667000"/>
            <a:ext cx="302672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CREATE</a:t>
            </a:r>
            <a:endParaRPr lang="en-US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2" descr="creativit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457200"/>
            <a:ext cx="2667000" cy="1762125"/>
          </a:xfrm>
          <a:prstGeom prst="rect">
            <a:avLst/>
          </a:prstGeom>
        </p:spPr>
      </p:pic>
      <p:pic>
        <p:nvPicPr>
          <p:cNvPr id="4" name="Picture 3" descr="eye comput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3505200"/>
            <a:ext cx="2495550" cy="2857500"/>
          </a:xfrm>
          <a:prstGeom prst="rect">
            <a:avLst/>
          </a:prstGeom>
        </p:spPr>
      </p:pic>
      <p:pic>
        <p:nvPicPr>
          <p:cNvPr id="5" name="Picture 4" descr="mind with gear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9800" y="2286000"/>
            <a:ext cx="2857500" cy="2533650"/>
          </a:xfrm>
          <a:prstGeom prst="rect">
            <a:avLst/>
          </a:prstGeom>
        </p:spPr>
      </p:pic>
      <p:pic>
        <p:nvPicPr>
          <p:cNvPr id="6" name="Picture 5" descr="movie make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9600" y="2438400"/>
            <a:ext cx="800100" cy="800100"/>
          </a:xfrm>
          <a:prstGeom prst="rect">
            <a:avLst/>
          </a:prstGeom>
        </p:spPr>
      </p:pic>
      <p:pic>
        <p:nvPicPr>
          <p:cNvPr id="8" name="~PP1657.WAV">
            <a:hlinkClick r:id="" action="ppaction://media"/>
          </p:cNvPr>
          <p:cNvPicPr>
            <a:picLocks noRot="1" noChangeAspect="1"/>
          </p:cNvPicPr>
          <p:nvPr>
            <a:wavAudioFile r:embed="rId2" name="~PP1657.WAV"/>
          </p:nvPr>
        </p:nvPicPr>
        <p:blipFill>
          <a:blip r:embed="rId8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4351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295  E" pathEditMode="relative" ptsTypes="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2895600"/>
            <a:ext cx="469122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AND GROW</a:t>
            </a:r>
            <a:endParaRPr lang="en-US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2" descr="mind is the cosmo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457200"/>
            <a:ext cx="2514600" cy="2362200"/>
          </a:xfrm>
          <a:prstGeom prst="rect">
            <a:avLst/>
          </a:prstGeom>
        </p:spPr>
      </p:pic>
      <p:pic>
        <p:nvPicPr>
          <p:cNvPr id="4" name="Picture 3" descr="green flow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05200" y="4819650"/>
            <a:ext cx="2038350" cy="2038350"/>
          </a:xfrm>
          <a:prstGeom prst="rect">
            <a:avLst/>
          </a:prstGeom>
        </p:spPr>
      </p:pic>
      <p:pic>
        <p:nvPicPr>
          <p:cNvPr id="5" name="Picture 4" descr="growt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9600" y="533400"/>
            <a:ext cx="2857500" cy="2143125"/>
          </a:xfrm>
          <a:prstGeom prst="rect">
            <a:avLst/>
          </a:prstGeom>
        </p:spPr>
      </p:pic>
      <p:pic>
        <p:nvPicPr>
          <p:cNvPr id="7" name="~PP2927.WAV">
            <a:hlinkClick r:id="" action="ppaction://media"/>
          </p:cNvPr>
          <p:cNvPicPr>
            <a:picLocks noRot="1" noChangeAspect="1"/>
          </p:cNvPicPr>
          <p:nvPr>
            <a:wavAudioFile r:embed="rId2" name="~PP2927.WAV"/>
          </p:nvPr>
        </p:nvPicPr>
        <p:blipFill>
          <a:blip r:embed="rId7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5181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lison\AppData\Local\Microsoft\Windows\Temporary Internet Files\Content.IE5\81WA4DYP\MP90043915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0"/>
            <a:ext cx="85725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Ensure that all students and staff pursue mastery of clearly-defined technology skills for use in foundations, information acquisition, problem solving and communications</a:t>
            </a:r>
          </a:p>
          <a:p>
            <a:r>
              <a:rPr lang="en-US" dirty="0" smtClean="0"/>
              <a:t>Incorporate technology into teaching and learning in all curriculum areas to enable students to effectively build content knowledge</a:t>
            </a:r>
            <a:endParaRPr lang="en-US" dirty="0"/>
          </a:p>
        </p:txBody>
      </p:sp>
      <p:pic>
        <p:nvPicPr>
          <p:cNvPr id="6" name="~PP202.WAV">
            <a:hlinkClick r:id="" action="ppaction://media"/>
          </p:cNvPr>
          <p:cNvPicPr>
            <a:picLocks noRot="1" noChangeAspect="1"/>
          </p:cNvPicPr>
          <p:nvPr>
            <a:wavAudioFile r:embed="rId1" name="~PP202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381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llison\AppData\Local\Microsoft\Windows\Temporary Internet Files\Content.IE5\81WA4DYP\MP90043915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0"/>
            <a:ext cx="85725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and support a secure, robust, reliable and flexible infrastructure </a:t>
            </a:r>
          </a:p>
          <a:p>
            <a:r>
              <a:rPr lang="en-US" dirty="0" smtClean="0"/>
              <a:t>Optimize the effective use of technology by developing and fostering leadership in all levels of administration in alignment with the Technology Standards for School Administrators</a:t>
            </a:r>
            <a:endParaRPr lang="en-US" dirty="0"/>
          </a:p>
        </p:txBody>
      </p:sp>
      <p:pic>
        <p:nvPicPr>
          <p:cNvPr id="6" name="~PP3039.WAV">
            <a:hlinkClick r:id="" action="ppaction://media"/>
          </p:cNvPr>
          <p:cNvPicPr>
            <a:picLocks noRot="1" noChangeAspect="1"/>
          </p:cNvPicPr>
          <p:nvPr>
            <a:wavAudioFile r:embed="rId1" name="~PP3039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831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lison\AppData\Local\Microsoft\Windows\Temporary Internet Files\Content.IE5\81WA4DYP\MP90043915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0"/>
            <a:ext cx="8572500" cy="6629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Enhance learning and student achievement by using technology tools to deliver instruction</a:t>
            </a:r>
          </a:p>
          <a:p>
            <a:r>
              <a:rPr lang="en-US" dirty="0" smtClean="0"/>
              <a:t>Develop and support policies, plans, and procedures that standardize and streamline the implementation of current and emerging technologies in order to promote equity and access for all stakeholders</a:t>
            </a:r>
            <a:endParaRPr lang="en-US" dirty="0"/>
          </a:p>
        </p:txBody>
      </p:sp>
      <p:pic>
        <p:nvPicPr>
          <p:cNvPr id="6" name="~PP3308.WAV">
            <a:hlinkClick r:id="" action="ppaction://media"/>
          </p:cNvPr>
          <p:cNvPicPr>
            <a:picLocks noRot="1" noChangeAspect="1"/>
          </p:cNvPicPr>
          <p:nvPr>
            <a:wavAudioFile r:embed="rId1" name="~PP3308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581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llison\AppData\Local\Microsoft\Windows\Temporary Internet Files\Content.IE5\81WA4DYP\MP90043915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0"/>
            <a:ext cx="85725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001000" cy="396240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  <a:latin typeface="AngsanaUPC" pitchFamily="18" charset="-34"/>
                <a:ea typeface="GulimChe" pitchFamily="49" charset="-127"/>
                <a:cs typeface="AngsanaUPC" pitchFamily="18" charset="-34"/>
              </a:rPr>
              <a:t>TECHNOLOGY </a:t>
            </a:r>
            <a:br>
              <a:rPr lang="en-US" sz="6000" b="1" dirty="0" smtClean="0">
                <a:solidFill>
                  <a:schemeClr val="accent6">
                    <a:lumMod val="75000"/>
                  </a:schemeClr>
                </a:solidFill>
                <a:latin typeface="AngsanaUPC" pitchFamily="18" charset="-34"/>
                <a:ea typeface="GulimChe" pitchFamily="49" charset="-127"/>
                <a:cs typeface="AngsanaUPC" pitchFamily="18" charset="-34"/>
              </a:rPr>
            </a:b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  <a:latin typeface="AngsanaUPC" pitchFamily="18" charset="-34"/>
                <a:ea typeface="GulimChe" pitchFamily="49" charset="-127"/>
                <a:cs typeface="AngsanaUPC" pitchFamily="18" charset="-34"/>
              </a:rPr>
              <a:t>COMMITTEE </a:t>
            </a:r>
            <a:br>
              <a:rPr lang="en-US" sz="6000" b="1" dirty="0" smtClean="0">
                <a:solidFill>
                  <a:schemeClr val="accent6">
                    <a:lumMod val="75000"/>
                  </a:schemeClr>
                </a:solidFill>
                <a:latin typeface="AngsanaUPC" pitchFamily="18" charset="-34"/>
                <a:ea typeface="GulimChe" pitchFamily="49" charset="-127"/>
                <a:cs typeface="AngsanaUPC" pitchFamily="18" charset="-34"/>
              </a:rPr>
            </a:b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  <a:latin typeface="AngsanaUPC" pitchFamily="18" charset="-34"/>
                <a:ea typeface="GulimChe" pitchFamily="49" charset="-127"/>
                <a:cs typeface="AngsanaUPC" pitchFamily="18" charset="-34"/>
              </a:rPr>
              <a:t>MEMBERS</a:t>
            </a:r>
            <a:endParaRPr lang="en-US" sz="6000" b="1" dirty="0">
              <a:solidFill>
                <a:schemeClr val="accent6">
                  <a:lumMod val="75000"/>
                </a:schemeClr>
              </a:solidFill>
              <a:latin typeface="AngsanaUPC" pitchFamily="18" charset="-34"/>
              <a:ea typeface="GulimChe" pitchFamily="49" charset="-127"/>
              <a:cs typeface="AngsanaUPC" pitchFamily="18" charset="-34"/>
            </a:endParaRPr>
          </a:p>
        </p:txBody>
      </p:sp>
      <p:pic>
        <p:nvPicPr>
          <p:cNvPr id="5" name="~PP2956.WAV">
            <a:hlinkClick r:id="" action="ppaction://media"/>
          </p:cNvPr>
          <p:cNvPicPr>
            <a:picLocks noRot="1" noChangeAspect="1"/>
          </p:cNvPicPr>
          <p:nvPr>
            <a:wavAudioFile r:embed="rId1" name="~PP2956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56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llison\AppData\Local\Microsoft\Windows\Temporary Internet Files\Content.IE5\81WA4DYP\MP90043915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0"/>
            <a:ext cx="85725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Administrators</a:t>
            </a:r>
            <a:endParaRPr lang="en-US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ndalus" pitchFamily="2" charset="-78"/>
                <a:cs typeface="Andalus" pitchFamily="2" charset="-78"/>
              </a:rPr>
              <a:t>Rick McCormick, Principal</a:t>
            </a:r>
          </a:p>
          <a:p>
            <a:r>
              <a:rPr lang="en-US" sz="4000" dirty="0" smtClean="0">
                <a:latin typeface="Andalus" pitchFamily="2" charset="-78"/>
                <a:cs typeface="Andalus" pitchFamily="2" charset="-78"/>
              </a:rPr>
              <a:t>Theresa Hernandez, Principal’s Assistant</a:t>
            </a:r>
            <a:endParaRPr lang="en-US" sz="4000" dirty="0"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0" y="3733800"/>
            <a:ext cx="5943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Committee Chair</a:t>
            </a:r>
            <a:endParaRPr lang="en-US" sz="60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4724400"/>
            <a:ext cx="731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4000" dirty="0" smtClean="0">
                <a:latin typeface="Andalus" pitchFamily="2" charset="-78"/>
                <a:cs typeface="Andalus" pitchFamily="2" charset="-78"/>
              </a:rPr>
              <a:t>Allison </a:t>
            </a:r>
            <a:r>
              <a:rPr lang="en-US" sz="4000" dirty="0" err="1" smtClean="0">
                <a:latin typeface="Andalus" pitchFamily="2" charset="-78"/>
                <a:cs typeface="Andalus" pitchFamily="2" charset="-78"/>
              </a:rPr>
              <a:t>Sproles</a:t>
            </a:r>
            <a:r>
              <a:rPr lang="en-US" sz="4000" dirty="0" smtClean="0">
                <a:latin typeface="Andalus" pitchFamily="2" charset="-78"/>
                <a:cs typeface="Andalus" pitchFamily="2" charset="-78"/>
              </a:rPr>
              <a:t>, </a:t>
            </a:r>
            <a:r>
              <a:rPr lang="en-US" sz="3200" dirty="0" smtClean="0">
                <a:latin typeface="Andalus" pitchFamily="2" charset="-78"/>
                <a:cs typeface="Andalus" pitchFamily="2" charset="-78"/>
              </a:rPr>
              <a:t>Campus Instructional Technologist</a:t>
            </a:r>
            <a:endParaRPr lang="en-US" sz="3200" dirty="0"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8" name="~PP1215.WAV">
            <a:hlinkClick r:id="" action="ppaction://media"/>
          </p:cNvPr>
          <p:cNvPicPr>
            <a:picLocks noRot="1" noChangeAspect="1"/>
          </p:cNvPicPr>
          <p:nvPr>
            <a:wavAudioFile r:embed="rId1" name="~PP1215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17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llison\AppData\Local\Microsoft\Windows\Temporary Internet Files\Content.IE5\81WA4DYP\MP90043915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0"/>
            <a:ext cx="85725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Committee Members</a:t>
            </a:r>
            <a:endParaRPr lang="en-US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Erin </a:t>
            </a:r>
            <a:r>
              <a:rPr lang="en-US" sz="4000" dirty="0" err="1" smtClean="0"/>
              <a:t>Grosso</a:t>
            </a:r>
            <a:endParaRPr lang="en-US" sz="4000" dirty="0" smtClean="0"/>
          </a:p>
          <a:p>
            <a:r>
              <a:rPr lang="en-US" sz="4000" dirty="0" err="1" smtClean="0"/>
              <a:t>Kenieth</a:t>
            </a:r>
            <a:r>
              <a:rPr lang="en-US" sz="4000" dirty="0" smtClean="0"/>
              <a:t> Deleon</a:t>
            </a:r>
          </a:p>
          <a:p>
            <a:r>
              <a:rPr lang="en-US" sz="4000" dirty="0" err="1" smtClean="0"/>
              <a:t>Saray</a:t>
            </a:r>
            <a:r>
              <a:rPr lang="en-US" sz="4000" dirty="0" smtClean="0"/>
              <a:t> Quesada</a:t>
            </a:r>
          </a:p>
          <a:p>
            <a:r>
              <a:rPr lang="en-US" sz="4000" dirty="0" smtClean="0"/>
              <a:t>Nancy Thomas</a:t>
            </a:r>
          </a:p>
          <a:p>
            <a:r>
              <a:rPr lang="en-US" sz="4000" dirty="0" smtClean="0"/>
              <a:t>Willie Cunningham</a:t>
            </a:r>
            <a:endParaRPr lang="en-US" sz="4000" dirty="0"/>
          </a:p>
        </p:txBody>
      </p:sp>
      <p:pic>
        <p:nvPicPr>
          <p:cNvPr id="6" name="~PP2869.WAV">
            <a:hlinkClick r:id="" action="ppaction://media"/>
          </p:cNvPr>
          <p:cNvPicPr>
            <a:picLocks noRot="1" noChangeAspect="1"/>
          </p:cNvPicPr>
          <p:nvPr>
            <a:wavAudioFile r:embed="rId1" name="~PP2869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48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629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                       </a:t>
            </a:r>
            <a:r>
              <a:rPr lang="en-US" sz="2600" dirty="0" smtClean="0"/>
              <a:t>Bibliography</a:t>
            </a:r>
          </a:p>
          <a:p>
            <a:pPr>
              <a:buNone/>
            </a:pPr>
            <a:endParaRPr lang="en-US" sz="1100" dirty="0" smtClean="0"/>
          </a:p>
          <a:p>
            <a:r>
              <a:rPr lang="en-US" sz="1200" dirty="0" smtClean="0"/>
              <a:t>America's Creativity Crisis [Online Image].  Available: www.drkathyjordan.com, Date of Download: May 13, 2012.</a:t>
            </a:r>
          </a:p>
          <a:p>
            <a:r>
              <a:rPr lang="en-US" sz="1200" dirty="0" smtClean="0"/>
              <a:t>Best Collaboration Tools [Online Image].  Available: www.mybcts.com/blog, Date of Download:  May 13, 2012.</a:t>
            </a:r>
          </a:p>
          <a:p>
            <a:r>
              <a:rPr lang="en-US" sz="1200" dirty="0" smtClean="0"/>
              <a:t>Bob Dylan's Mind is the Cosmos [Online Image]. Available: http://bustill.blogspot.com, Date of Download: May 13, 2012.</a:t>
            </a:r>
          </a:p>
          <a:p>
            <a:r>
              <a:rPr lang="en-US" sz="1200" dirty="0" smtClean="0"/>
              <a:t>Collaboration [Online Image]. Available: http://riminiprojects.blog.wordpress.com, Date of Download: May 13, 2012.</a:t>
            </a:r>
          </a:p>
          <a:p>
            <a:r>
              <a:rPr lang="en-US" sz="1200" dirty="0" smtClean="0"/>
              <a:t>Collaboration Matters [Online Image]. Available: http://edudemic.com, Date of Download: May 13, 2012.</a:t>
            </a:r>
          </a:p>
          <a:p>
            <a:r>
              <a:rPr lang="en-US" sz="1200" dirty="0" smtClean="0"/>
              <a:t>Computers in School [Online Image]. Available: www.technology-education.net, Date of Download: May 13, 2012.</a:t>
            </a:r>
          </a:p>
          <a:p>
            <a:r>
              <a:rPr lang="en-US" sz="1200" dirty="0" smtClean="0"/>
              <a:t>Eye Care for Computer Users [Online Image]. Available: www.enasha.com, Date of Download: May 13, 2012.</a:t>
            </a:r>
          </a:p>
          <a:p>
            <a:r>
              <a:rPr lang="en-US" sz="1200" dirty="0" err="1" smtClean="0"/>
              <a:t>Facebook</a:t>
            </a:r>
            <a:r>
              <a:rPr lang="en-US" sz="1200" dirty="0" smtClean="0"/>
              <a:t> Logo [Online Image]. Available: www.facebook.com, Date of Download: May 13, 2012.</a:t>
            </a:r>
          </a:p>
          <a:p>
            <a:r>
              <a:rPr lang="en-US" sz="1200" dirty="0" smtClean="0"/>
              <a:t>Future Workshop [Online Image]. Available: http://www.edinboro.edu, Date of Download: May 13, 2012.</a:t>
            </a:r>
          </a:p>
          <a:p>
            <a:r>
              <a:rPr lang="en-US" sz="1200" dirty="0" smtClean="0"/>
              <a:t>Globe Logo [Online Image]. Available: www.globe.gov, Date of Download: May 13, 2012.</a:t>
            </a:r>
          </a:p>
          <a:p>
            <a:r>
              <a:rPr lang="en-US" sz="1200" dirty="0" smtClean="0"/>
              <a:t>Google Docs Logo [Online Image]. Available: www.google.com, Date of Download: May 13, 2012.</a:t>
            </a:r>
          </a:p>
          <a:p>
            <a:r>
              <a:rPr lang="en-US" sz="1200" dirty="0" smtClean="0"/>
              <a:t>Growth Groups [Online Image]. Available: www.littlestownchapel.org, Date of Download: May 13, 2012.</a:t>
            </a:r>
          </a:p>
          <a:p>
            <a:r>
              <a:rPr lang="en-US" sz="1200" dirty="0" smtClean="0"/>
              <a:t>How to Stimulate Creativity [Online Image]. Available: http://allthatexists.blogspot.com, Date of Download: May 13, 2012.</a:t>
            </a:r>
          </a:p>
          <a:p>
            <a:r>
              <a:rPr lang="en-US" sz="1200" dirty="0" smtClean="0"/>
              <a:t>ICT for 21st Century Education [Online Image]. Available: http://marwafouda.blogspot.com, Date of Download: </a:t>
            </a:r>
          </a:p>
          <a:p>
            <a:r>
              <a:rPr lang="en-US" sz="1200" dirty="0" smtClean="0"/>
              <a:t>         May 13, 2012.</a:t>
            </a:r>
          </a:p>
          <a:p>
            <a:r>
              <a:rPr lang="en-US" sz="1200" dirty="0" smtClean="0"/>
              <a:t>Inspired Learning [Online Image]. Available: www.littletonpublicschools.net, Date of Download: May 13, 2012.</a:t>
            </a:r>
          </a:p>
          <a:p>
            <a:r>
              <a:rPr lang="en-US" sz="1200" dirty="0" smtClean="0"/>
              <a:t>Skype Logo [Online Image]. Available: www.skype.com, Date of Download: May 13, 2012.</a:t>
            </a:r>
          </a:p>
          <a:p>
            <a:r>
              <a:rPr lang="en-US" sz="1200" dirty="0" smtClean="0"/>
              <a:t>The Future of Education [Online Image]. Available: www.davinciinstitute.com, Date of Download: May 13, 2012.</a:t>
            </a:r>
          </a:p>
          <a:p>
            <a:r>
              <a:rPr lang="en-US" sz="1200" dirty="0" smtClean="0"/>
              <a:t>The Heart of Innovation [Online Image]. Available: www.ideachampions.com, Date of Download: May 13, 2012.</a:t>
            </a:r>
          </a:p>
          <a:p>
            <a:r>
              <a:rPr lang="en-US" sz="1200" dirty="0" smtClean="0"/>
              <a:t>Thinking [Online Image]. Available: www.iupui.ed, Date of Download: May 13, 2012.</a:t>
            </a:r>
          </a:p>
          <a:p>
            <a:r>
              <a:rPr lang="en-US" sz="1200" dirty="0" smtClean="0"/>
              <a:t>Thinking Man [Online Image]. Available: www.funimalist.com, Date of Download: May 13, 2012.</a:t>
            </a:r>
          </a:p>
          <a:p>
            <a:r>
              <a:rPr lang="en-US" sz="1200" dirty="0" smtClean="0"/>
              <a:t>Unleash Creativity [Online Image]. Available: www.hongkiat.com, Date of Download: May 13, 2012.</a:t>
            </a:r>
          </a:p>
          <a:p>
            <a:r>
              <a:rPr lang="en-US" sz="1200" dirty="0" smtClean="0"/>
              <a:t>Wiki Cartoon [Online Image]. Available: www.sunclipse.org, Date of Download: May 13, 2012.</a:t>
            </a:r>
          </a:p>
          <a:p>
            <a:pPr>
              <a:buNone/>
            </a:pPr>
            <a:endParaRPr lang="en-US" sz="1100" dirty="0"/>
          </a:p>
        </p:txBody>
      </p:sp>
      <p:pic>
        <p:nvPicPr>
          <p:cNvPr id="5" name="~PP3930.WAV">
            <a:hlinkClick r:id="" action="ppaction://media"/>
          </p:cNvPr>
          <p:cNvPicPr>
            <a:picLocks noRot="1" noChangeAspect="1"/>
          </p:cNvPicPr>
          <p:nvPr>
            <a:wavAudioFile r:embed="rId1" name="~PP3930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10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sz="3800" dirty="0" smtClean="0"/>
              <a:t>“WE BELIEVE THE BASIC GOAL OF EDUCATION HAS NOT CHANGED; THAT IS TO PREPARE OUR STUDENTS FOR LIFELONG LEARNING AND SUCCESS IN A CHANGING SOCIETY”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500" dirty="0" smtClean="0"/>
              <a:t>Youngblood (Creator).  </a:t>
            </a:r>
            <a:r>
              <a:rPr lang="en-US" sz="1500" dirty="0" err="1" smtClean="0"/>
              <a:t>Pjyoungb</a:t>
            </a:r>
            <a:r>
              <a:rPr lang="en-US" sz="1500" dirty="0" smtClean="0"/>
              <a:t> (Poster).  (2007, September 19).  Technology plan 07-08 [video]  Retrieved from http://www.youtube.com/watch?v=9EPJN00VNIK</a:t>
            </a:r>
            <a:endParaRPr lang="en-US" sz="1500" dirty="0"/>
          </a:p>
        </p:txBody>
      </p:sp>
      <p:pic>
        <p:nvPicPr>
          <p:cNvPr id="5" name="Picture 4" descr="future present pas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914400"/>
            <a:ext cx="3048000" cy="5029200"/>
          </a:xfrm>
          <a:prstGeom prst="rect">
            <a:avLst/>
          </a:prstGeom>
        </p:spPr>
      </p:pic>
      <p:pic>
        <p:nvPicPr>
          <p:cNvPr id="6" name="~PP3563.WAV">
            <a:hlinkClick r:id="" action="ppaction://media"/>
          </p:cNvPr>
          <p:cNvPicPr>
            <a:picLocks noRot="1" noChangeAspect="1"/>
          </p:cNvPicPr>
          <p:nvPr>
            <a:wavAudioFile r:embed="rId1" name="~PP3563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30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art of innov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85750"/>
            <a:ext cx="8382000" cy="62865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43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We imagine a future in which all students have the necessary technological and communication skills in order to be prepared for </a:t>
            </a:r>
            <a:r>
              <a:rPr lang="en-US" b="1" dirty="0" smtClean="0"/>
              <a:t>21</a:t>
            </a:r>
            <a:r>
              <a:rPr lang="en-US" b="1" baseline="30000" dirty="0" smtClean="0"/>
              <a:t>st</a:t>
            </a:r>
            <a:r>
              <a:rPr lang="en-US" b="1" dirty="0" smtClean="0"/>
              <a:t> century learning</a:t>
            </a:r>
            <a:r>
              <a:rPr lang="en-US" dirty="0" smtClean="0"/>
              <a:t> and careers.   </a:t>
            </a:r>
            <a:endParaRPr lang="en-US" dirty="0"/>
          </a:p>
        </p:txBody>
      </p:sp>
      <p:pic>
        <p:nvPicPr>
          <p:cNvPr id="6" name="~PP2975.WAV">
            <a:hlinkClick r:id="" action="ppaction://media"/>
          </p:cNvPr>
          <p:cNvPicPr>
            <a:picLocks noRot="1" noChangeAspect="1"/>
          </p:cNvPicPr>
          <p:nvPr>
            <a:wavAudioFile r:embed="rId1" name="~PP2975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1152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143000"/>
            <a:ext cx="3276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We must prepare our students for living in an increasingly information-based society.     </a:t>
            </a:r>
            <a:endParaRPr lang="en-US" sz="3600" dirty="0"/>
          </a:p>
        </p:txBody>
      </p:sp>
      <p:pic>
        <p:nvPicPr>
          <p:cNvPr id="3" name="Picture 2" descr="tech wor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685800"/>
            <a:ext cx="4615992" cy="5105400"/>
          </a:xfrm>
          <a:prstGeom prst="rect">
            <a:avLst/>
          </a:prstGeom>
        </p:spPr>
      </p:pic>
      <p:pic>
        <p:nvPicPr>
          <p:cNvPr id="5" name="~PP867.WAV">
            <a:hlinkClick r:id="" action="ppaction://media"/>
          </p:cNvPr>
          <p:cNvPicPr>
            <a:picLocks noRot="1" noChangeAspect="1"/>
          </p:cNvPicPr>
          <p:nvPr>
            <a:wavAudioFile r:embed="rId1" name="~PP867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89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nspired learn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28600"/>
            <a:ext cx="8991600" cy="662939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800600" y="228600"/>
            <a:ext cx="3962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3600" dirty="0" smtClean="0"/>
              <a:t>Our students need to have routine access to technology and   instruction that will help them use that technology in a meaningful and productive manner. </a:t>
            </a:r>
            <a:endParaRPr lang="en-US" sz="3600" dirty="0"/>
          </a:p>
        </p:txBody>
      </p:sp>
      <p:pic>
        <p:nvPicPr>
          <p:cNvPr id="4" name="Picture 3" descr="children in computer la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3581400"/>
            <a:ext cx="2438400" cy="1578985"/>
          </a:xfrm>
          <a:prstGeom prst="rect">
            <a:avLst/>
          </a:prstGeom>
        </p:spPr>
      </p:pic>
      <p:pic>
        <p:nvPicPr>
          <p:cNvPr id="6" name="~PP3221.WAV">
            <a:hlinkClick r:id="" action="ppaction://media"/>
          </p:cNvPr>
          <p:cNvPicPr>
            <a:picLocks noRot="1" noChangeAspect="1"/>
          </p:cNvPicPr>
          <p:nvPr>
            <a:wavAudioFile r:embed="rId1" name="~PP3221.WAV"/>
          </p:nvPr>
        </p:nvPicPr>
        <p:blipFill>
          <a:blip r:embed="rId5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351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uture of educ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1676401"/>
            <a:ext cx="3352800" cy="31480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0" y="5334000"/>
            <a:ext cx="6719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Technology that will help them:</a:t>
            </a:r>
            <a:endParaRPr lang="en-US" sz="4000" dirty="0"/>
          </a:p>
        </p:txBody>
      </p:sp>
      <p:pic>
        <p:nvPicPr>
          <p:cNvPr id="5" name="~PP1309.WAV">
            <a:hlinkClick r:id="" action="ppaction://media"/>
          </p:cNvPr>
          <p:cNvPicPr>
            <a:picLocks noRot="1" noChangeAspect="1"/>
          </p:cNvPicPr>
          <p:nvPr>
            <a:wavAudioFile r:embed="rId1" name="~PP1309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2590800"/>
            <a:ext cx="697877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THINK CRITICALLY</a:t>
            </a:r>
            <a:endParaRPr lang="en-US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2" descr="einste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5400" y="3962400"/>
            <a:ext cx="2857500" cy="2057400"/>
          </a:xfrm>
          <a:prstGeom prst="rect">
            <a:avLst/>
          </a:prstGeom>
        </p:spPr>
      </p:pic>
      <p:pic>
        <p:nvPicPr>
          <p:cNvPr id="5" name="Picture 4" descr="thinking ma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14800" y="3962400"/>
            <a:ext cx="1812417" cy="2057400"/>
          </a:xfrm>
          <a:prstGeom prst="rect">
            <a:avLst/>
          </a:prstGeom>
        </p:spPr>
      </p:pic>
      <p:pic>
        <p:nvPicPr>
          <p:cNvPr id="6" name="Picture 5" descr="girl thinkin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71600" y="609600"/>
            <a:ext cx="1743075" cy="1485900"/>
          </a:xfrm>
          <a:prstGeom prst="rect">
            <a:avLst/>
          </a:prstGeom>
        </p:spPr>
      </p:pic>
      <p:pic>
        <p:nvPicPr>
          <p:cNvPr id="7" name="Picture 6" descr="globe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9000" y="1066800"/>
            <a:ext cx="5384127" cy="850794"/>
          </a:xfrm>
          <a:prstGeom prst="rect">
            <a:avLst/>
          </a:prstGeom>
        </p:spPr>
      </p:pic>
      <p:pic>
        <p:nvPicPr>
          <p:cNvPr id="9" name="~PP660.WAV">
            <a:hlinkClick r:id="" action="ppaction://media"/>
          </p:cNvPr>
          <p:cNvPicPr>
            <a:picLocks noRot="1" noChangeAspect="1"/>
          </p:cNvPicPr>
          <p:nvPr>
            <a:wavAudioFile r:embed="rId2" name="~PP660.WAV"/>
          </p:nvPr>
        </p:nvPicPr>
        <p:blipFill>
          <a:blip r:embed="rId8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3271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2819400"/>
            <a:ext cx="64008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COMMUNICATE</a:t>
            </a:r>
            <a:endParaRPr lang="en-US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3" descr="connectivi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4191000"/>
            <a:ext cx="2857500" cy="1981200"/>
          </a:xfrm>
          <a:prstGeom prst="rect">
            <a:avLst/>
          </a:prstGeom>
        </p:spPr>
      </p:pic>
      <p:pic>
        <p:nvPicPr>
          <p:cNvPr id="8194" name="Picture 2" descr="C:\Users\allison\AppData\Local\Microsoft\Windows\Temporary Internet Files\Content.IE5\AFRHJM3J\MP900448484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04800"/>
            <a:ext cx="3429000" cy="2438400"/>
          </a:xfrm>
          <a:prstGeom prst="rect">
            <a:avLst/>
          </a:prstGeom>
          <a:noFill/>
        </p:spPr>
      </p:pic>
      <p:pic>
        <p:nvPicPr>
          <p:cNvPr id="6" name="Picture 5" descr="faceboo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9000" y="228600"/>
            <a:ext cx="1047750" cy="1047750"/>
          </a:xfrm>
          <a:prstGeom prst="rect">
            <a:avLst/>
          </a:prstGeom>
        </p:spPr>
      </p:pic>
      <p:pic>
        <p:nvPicPr>
          <p:cNvPr id="7" name="Picture 6" descr="skyp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72200" y="1219200"/>
            <a:ext cx="1200150" cy="1200150"/>
          </a:xfrm>
          <a:prstGeom prst="rect">
            <a:avLst/>
          </a:prstGeom>
        </p:spPr>
      </p:pic>
      <p:pic>
        <p:nvPicPr>
          <p:cNvPr id="9" name="~PP2891.WAV">
            <a:hlinkClick r:id="" action="ppaction://media"/>
          </p:cNvPr>
          <p:cNvPicPr>
            <a:picLocks noRot="1" noChangeAspect="1"/>
          </p:cNvPicPr>
          <p:nvPr>
            <a:wavAudioFile r:embed="rId1" name="~PP2891.WAV"/>
          </p:nvPr>
        </p:nvPicPr>
        <p:blipFill>
          <a:blip r:embed="rId7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5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2600" y="2743200"/>
            <a:ext cx="569066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COLLABORATE</a:t>
            </a:r>
            <a:endParaRPr lang="en-US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2" descr="collaborative light bul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4267200"/>
            <a:ext cx="2857500" cy="2286000"/>
          </a:xfrm>
          <a:prstGeom prst="rect">
            <a:avLst/>
          </a:prstGeom>
        </p:spPr>
      </p:pic>
      <p:pic>
        <p:nvPicPr>
          <p:cNvPr id="4" name="Picture 3" descr="spiderweb collaborati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685800"/>
            <a:ext cx="1524000" cy="1524000"/>
          </a:xfrm>
          <a:prstGeom prst="rect">
            <a:avLst/>
          </a:prstGeom>
        </p:spPr>
      </p:pic>
      <p:pic>
        <p:nvPicPr>
          <p:cNvPr id="5" name="Picture 4" descr="wik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0" y="3810000"/>
            <a:ext cx="1352550" cy="1352550"/>
          </a:xfrm>
          <a:prstGeom prst="rect">
            <a:avLst/>
          </a:prstGeom>
        </p:spPr>
      </p:pic>
      <p:pic>
        <p:nvPicPr>
          <p:cNvPr id="6" name="Picture 5" descr="googl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7200" y="5486400"/>
            <a:ext cx="1085850" cy="723900"/>
          </a:xfrm>
          <a:prstGeom prst="rect">
            <a:avLst/>
          </a:prstGeom>
        </p:spPr>
      </p:pic>
      <p:pic>
        <p:nvPicPr>
          <p:cNvPr id="8" name="~PP1229.WAV">
            <a:hlinkClick r:id="" action="ppaction://media"/>
          </p:cNvPr>
          <p:cNvPicPr>
            <a:picLocks noRot="1" noChangeAspect="1"/>
          </p:cNvPicPr>
          <p:nvPr>
            <a:wavAudioFile r:embed="rId1" name="~PP1229.WAV"/>
          </p:nvPr>
        </p:nvPicPr>
        <p:blipFill>
          <a:blip r:embed="rId7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25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748</Words>
  <Application>Microsoft Office PowerPoint</Application>
  <PresentationFormat>On-screen Show (4:3)</PresentationFormat>
  <Paragraphs>66</Paragraphs>
  <Slides>18</Slides>
  <Notes>0</Notes>
  <HiddenSlides>0</HiddenSlides>
  <MMClips>18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21st Century Kids Rolling Hills Academy Technology Plan 2010-2013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GOALS</vt:lpstr>
      <vt:lpstr>GOALS</vt:lpstr>
      <vt:lpstr>GOALS</vt:lpstr>
      <vt:lpstr>TECHNOLOGY  COMMITTEE  MEMBERS</vt:lpstr>
      <vt:lpstr>Administrators</vt:lpstr>
      <vt:lpstr>Committee Members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21st Century Kids Judson ISD Technology Plan</dc:title>
  <dc:creator>allison</dc:creator>
  <cp:lastModifiedBy>allison</cp:lastModifiedBy>
  <cp:revision>25</cp:revision>
  <dcterms:created xsi:type="dcterms:W3CDTF">2010-02-20T17:25:39Z</dcterms:created>
  <dcterms:modified xsi:type="dcterms:W3CDTF">2012-05-14T03:40:38Z</dcterms:modified>
</cp:coreProperties>
</file>